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0" r:id="rId5"/>
    <p:sldId id="259" r:id="rId6"/>
    <p:sldId id="260" r:id="rId7"/>
    <p:sldId id="261" r:id="rId8"/>
    <p:sldId id="262" r:id="rId9"/>
    <p:sldId id="263" r:id="rId10"/>
    <p:sldId id="264" r:id="rId11"/>
    <p:sldId id="265" r:id="rId12"/>
    <p:sldId id="269" r:id="rId13"/>
    <p:sldId id="266" r:id="rId14"/>
    <p:sldId id="267" r:id="rId15"/>
    <p:sldId id="268" r:id="rId16"/>
    <p:sldId id="271" r:id="rId17"/>
    <p:sldId id="272" r:id="rId18"/>
    <p:sldId id="273" r:id="rId19"/>
    <p:sldId id="274" r:id="rId20"/>
    <p:sldId id="275" r:id="rId21"/>
    <p:sldId id="276" r:id="rId22"/>
    <p:sldId id="277" r:id="rId23"/>
    <p:sldId id="278" r:id="rId24"/>
    <p:sldId id="279" r:id="rId25"/>
    <p:sldId id="280" r:id="rId26"/>
    <p:sldId id="281" r:id="rId27"/>
    <p:sldId id="285" r:id="rId28"/>
    <p:sldId id="286" r:id="rId29"/>
    <p:sldId id="284" r:id="rId30"/>
    <p:sldId id="283" r:id="rId31"/>
    <p:sldId id="288" r:id="rId32"/>
    <p:sldId id="282" r:id="rId33"/>
    <p:sldId id="287" r:id="rId34"/>
    <p:sldId id="289" r:id="rId35"/>
    <p:sldId id="290" r:id="rId36"/>
    <p:sldId id="291" r:id="rId37"/>
    <p:sldId id="292" r:id="rId38"/>
    <p:sldId id="293" r:id="rId39"/>
    <p:sldId id="294" r:id="rId40"/>
    <p:sldId id="298" r:id="rId41"/>
    <p:sldId id="297" r:id="rId42"/>
    <p:sldId id="295" r:id="rId43"/>
    <p:sldId id="296"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823CD5-70AB-4F1D-A6A5-637A8CE01FED}" type="datetimeFigureOut">
              <a:rPr lang="en-US" smtClean="0"/>
              <a:pPr/>
              <a:t>9/16/2011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5F2A27-564B-4D1F-B6FD-448E523EC14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823CD5-70AB-4F1D-A6A5-637A8CE01FED}" type="datetimeFigureOut">
              <a:rPr lang="en-US" smtClean="0"/>
              <a:pPr/>
              <a:t>9/16/2011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5F2A27-564B-4D1F-B6FD-448E523EC14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823CD5-70AB-4F1D-A6A5-637A8CE01FED}" type="datetimeFigureOut">
              <a:rPr lang="en-US" smtClean="0"/>
              <a:pPr/>
              <a:t>9/16/2011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5F2A27-564B-4D1F-B6FD-448E523EC14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823CD5-70AB-4F1D-A6A5-637A8CE01FED}" type="datetimeFigureOut">
              <a:rPr lang="en-US" smtClean="0"/>
              <a:pPr/>
              <a:t>9/16/2011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5F2A27-564B-4D1F-B6FD-448E523EC14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823CD5-70AB-4F1D-A6A5-637A8CE01FED}" type="datetimeFigureOut">
              <a:rPr lang="en-US" smtClean="0"/>
              <a:pPr/>
              <a:t>9/16/2011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5F2A27-564B-4D1F-B6FD-448E523EC14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823CD5-70AB-4F1D-A6A5-637A8CE01FED}" type="datetimeFigureOut">
              <a:rPr lang="en-US" smtClean="0"/>
              <a:pPr/>
              <a:t>9/16/2011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5F2A27-564B-4D1F-B6FD-448E523EC14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823CD5-70AB-4F1D-A6A5-637A8CE01FED}" type="datetimeFigureOut">
              <a:rPr lang="en-US" smtClean="0"/>
              <a:pPr/>
              <a:t>9/16/2011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5F2A27-564B-4D1F-B6FD-448E523EC14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823CD5-70AB-4F1D-A6A5-637A8CE01FED}" type="datetimeFigureOut">
              <a:rPr lang="en-US" smtClean="0"/>
              <a:pPr/>
              <a:t>9/16/2011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5F2A27-564B-4D1F-B6FD-448E523EC14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823CD5-70AB-4F1D-A6A5-637A8CE01FED}" type="datetimeFigureOut">
              <a:rPr lang="en-US" smtClean="0"/>
              <a:pPr/>
              <a:t>9/16/2011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5F2A27-564B-4D1F-B6FD-448E523EC14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823CD5-70AB-4F1D-A6A5-637A8CE01FED}" type="datetimeFigureOut">
              <a:rPr lang="en-US" smtClean="0"/>
              <a:pPr/>
              <a:t>9/16/2011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5F2A27-564B-4D1F-B6FD-448E523EC14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823CD5-70AB-4F1D-A6A5-637A8CE01FED}" type="datetimeFigureOut">
              <a:rPr lang="en-US" smtClean="0"/>
              <a:pPr/>
              <a:t>9/16/2011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5F2A27-564B-4D1F-B6FD-448E523EC14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823CD5-70AB-4F1D-A6A5-637A8CE01FED}" type="datetimeFigureOut">
              <a:rPr lang="en-US" smtClean="0"/>
              <a:pPr/>
              <a:t>9/16/2011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5F2A27-564B-4D1F-B6FD-448E523EC14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sjsu.edu/depts/itl/graphics/induc/ind-ded.html#1b" TargetMode="External"/><Relationship Id="rId2" Type="http://schemas.openxmlformats.org/officeDocument/2006/relationships/hyperlink" Target="http://www.sjsu.edu/depts/itl/graphics/induc/ind-ded.html#1a" TargetMode="External"/><Relationship Id="rId1" Type="http://schemas.openxmlformats.org/officeDocument/2006/relationships/slideLayout" Target="../slideLayouts/slideLayout2.xml"/><Relationship Id="rId5" Type="http://schemas.openxmlformats.org/officeDocument/2006/relationships/hyperlink" Target="http://www.sjsu.edu/depts/itl/graphics/induc/ind-ded.html#1d" TargetMode="External"/><Relationship Id="rId4" Type="http://schemas.openxmlformats.org/officeDocument/2006/relationships/hyperlink" Target="http://www.sjsu.edu/depts/itl/graphics/induc/ind-ded.html#1c"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sjsu.edu/depts/itl/graphics/induc/ind-ded.html#2b" TargetMode="External"/><Relationship Id="rId2" Type="http://schemas.openxmlformats.org/officeDocument/2006/relationships/hyperlink" Target="http://www.sjsu.edu/depts/itl/graphics/induc/ind-ded.html#2a" TargetMode="External"/><Relationship Id="rId1" Type="http://schemas.openxmlformats.org/officeDocument/2006/relationships/slideLayout" Target="../slideLayouts/slideLayout2.xml"/><Relationship Id="rId5" Type="http://schemas.openxmlformats.org/officeDocument/2006/relationships/hyperlink" Target="http://www.sjsu.edu/depts/itl/graphics/induc/ind-ded.html#2d" TargetMode="External"/><Relationship Id="rId4" Type="http://schemas.openxmlformats.org/officeDocument/2006/relationships/hyperlink" Target="http://www.sjsu.edu/depts/itl/graphics/induc/ind-ded.html#2c"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sjsu.edu/depts/itl/graphics/induc/ind-ded.html#3b" TargetMode="External"/><Relationship Id="rId2" Type="http://schemas.openxmlformats.org/officeDocument/2006/relationships/hyperlink" Target="http://www.sjsu.edu/depts/itl/graphics/induc/ind-ded.html#3a" TargetMode="External"/><Relationship Id="rId1" Type="http://schemas.openxmlformats.org/officeDocument/2006/relationships/slideLayout" Target="../slideLayouts/slideLayout2.xml"/><Relationship Id="rId5" Type="http://schemas.openxmlformats.org/officeDocument/2006/relationships/hyperlink" Target="http://www.sjsu.edu/depts/itl/graphics/induc/ind-ded.html#3d" TargetMode="External"/><Relationship Id="rId4" Type="http://schemas.openxmlformats.org/officeDocument/2006/relationships/hyperlink" Target="http://www.sjsu.edu/depts/itl/graphics/induc/ind-ded.html#3c"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Deductive vs. Inductive</a:t>
            </a:r>
            <a:endParaRPr lang="en-US" dirty="0"/>
          </a:p>
        </p:txBody>
      </p:sp>
      <p:sp>
        <p:nvSpPr>
          <p:cNvPr id="3" name="Subtitle 2"/>
          <p:cNvSpPr>
            <a:spLocks noGrp="1"/>
          </p:cNvSpPr>
          <p:nvPr>
            <p:ph type="subTitle" idx="1"/>
          </p:nvPr>
        </p:nvSpPr>
        <p:spPr/>
        <p:txBody>
          <a:bodyPr/>
          <a:lstStyle/>
          <a:p>
            <a:r>
              <a:rPr lang="en-US" dirty="0" smtClean="0"/>
              <a:t>Valid Reasoning</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609600" indent="-609600">
              <a:lnSpc>
                <a:spcPct val="90000"/>
              </a:lnSpc>
              <a:buFontTx/>
              <a:buAutoNum type="arabicPeriod"/>
            </a:pPr>
            <a:r>
              <a:rPr lang="en-US" i="1" dirty="0" smtClean="0"/>
              <a:t>All students eat pizza.</a:t>
            </a:r>
          </a:p>
          <a:p>
            <a:pPr marL="609600" indent="-609600">
              <a:lnSpc>
                <a:spcPct val="90000"/>
              </a:lnSpc>
              <a:buFontTx/>
              <a:buNone/>
            </a:pPr>
            <a:r>
              <a:rPr lang="en-US" dirty="0" smtClean="0"/>
              <a:t>	</a:t>
            </a:r>
            <a:r>
              <a:rPr lang="en-US" i="1" u="sng" dirty="0" smtClean="0"/>
              <a:t>Claire is a student at ASU.</a:t>
            </a:r>
          </a:p>
          <a:p>
            <a:pPr marL="609600" indent="-609600">
              <a:lnSpc>
                <a:spcPct val="90000"/>
              </a:lnSpc>
              <a:buFontTx/>
              <a:buNone/>
            </a:pPr>
            <a:r>
              <a:rPr lang="en-US" dirty="0" smtClean="0"/>
              <a:t>	</a:t>
            </a:r>
            <a:r>
              <a:rPr lang="en-US" i="1" dirty="0" smtClean="0"/>
              <a:t>Therefore, Claire eats pizza.</a:t>
            </a:r>
          </a:p>
          <a:p>
            <a:pPr marL="609600" indent="-609600">
              <a:lnSpc>
                <a:spcPct val="90000"/>
              </a:lnSpc>
              <a:buFontTx/>
              <a:buNone/>
            </a:pPr>
            <a:endParaRPr lang="en-US" i="1" dirty="0" smtClean="0"/>
          </a:p>
          <a:p>
            <a:pPr marL="609600" indent="-609600">
              <a:lnSpc>
                <a:spcPct val="90000"/>
              </a:lnSpc>
              <a:buFontTx/>
              <a:buNone/>
            </a:pPr>
            <a:r>
              <a:rPr lang="en-US" dirty="0" smtClean="0"/>
              <a:t>2.  </a:t>
            </a:r>
            <a:r>
              <a:rPr lang="en-US" i="1" dirty="0" smtClean="0"/>
              <a:t>All athletes work out in the gym.</a:t>
            </a:r>
          </a:p>
          <a:p>
            <a:pPr marL="609600" indent="-609600">
              <a:lnSpc>
                <a:spcPct val="90000"/>
              </a:lnSpc>
              <a:buFontTx/>
              <a:buNone/>
            </a:pPr>
            <a:r>
              <a:rPr lang="en-US" dirty="0" smtClean="0"/>
              <a:t>     </a:t>
            </a:r>
            <a:r>
              <a:rPr lang="en-US" i="1" u="sng" dirty="0" smtClean="0"/>
              <a:t>Barry Bonds is an athlete</a:t>
            </a:r>
            <a:r>
              <a:rPr lang="en-US" i="1" dirty="0" smtClean="0"/>
              <a:t>.</a:t>
            </a:r>
          </a:p>
          <a:p>
            <a:pPr marL="609600" indent="-609600">
              <a:lnSpc>
                <a:spcPct val="90000"/>
              </a:lnSpc>
              <a:buFontTx/>
              <a:buNone/>
            </a:pPr>
            <a:r>
              <a:rPr lang="en-US" dirty="0" smtClean="0"/>
              <a:t>     </a:t>
            </a:r>
            <a:r>
              <a:rPr lang="en-US" i="1" dirty="0" smtClean="0"/>
              <a:t>Therefore, Barry Bonds works out in the gym.</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 or Invalid???</a:t>
            </a:r>
            <a:endParaRPr lang="en-US" dirty="0"/>
          </a:p>
        </p:txBody>
      </p:sp>
      <p:sp>
        <p:nvSpPr>
          <p:cNvPr id="3" name="Content Placeholder 2"/>
          <p:cNvSpPr>
            <a:spLocks noGrp="1"/>
          </p:cNvSpPr>
          <p:nvPr>
            <p:ph idx="1"/>
          </p:nvPr>
        </p:nvSpPr>
        <p:spPr/>
        <p:txBody>
          <a:bodyPr/>
          <a:lstStyle/>
          <a:p>
            <a:pPr>
              <a:lnSpc>
                <a:spcPct val="90000"/>
              </a:lnSpc>
              <a:buFontTx/>
              <a:buNone/>
            </a:pPr>
            <a:r>
              <a:rPr lang="en-US" i="1" dirty="0" smtClean="0"/>
              <a:t>All smiling cats talk.</a:t>
            </a:r>
          </a:p>
          <a:p>
            <a:pPr>
              <a:lnSpc>
                <a:spcPct val="90000"/>
              </a:lnSpc>
              <a:buFontTx/>
              <a:buNone/>
            </a:pPr>
            <a:r>
              <a:rPr lang="en-US" i="1" dirty="0" smtClean="0"/>
              <a:t>       </a:t>
            </a:r>
            <a:r>
              <a:rPr lang="en-US" i="1" u="sng" dirty="0" smtClean="0"/>
              <a:t>The Cheshire Cat smiles.</a:t>
            </a:r>
          </a:p>
          <a:p>
            <a:pPr>
              <a:lnSpc>
                <a:spcPct val="90000"/>
              </a:lnSpc>
              <a:buFontTx/>
              <a:buNone/>
            </a:pPr>
            <a:r>
              <a:rPr lang="en-US" dirty="0" smtClean="0"/>
              <a:t>	    </a:t>
            </a:r>
            <a:r>
              <a:rPr lang="en-US" i="1" dirty="0" smtClean="0"/>
              <a:t>Therefore, the Cheshire Cat talks.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Examples</a:t>
            </a:r>
          </a:p>
        </p:txBody>
      </p:sp>
      <p:sp>
        <p:nvSpPr>
          <p:cNvPr id="26627" name="Rectangle 3"/>
          <p:cNvSpPr>
            <a:spLocks noGrp="1" noChangeArrowheads="1"/>
          </p:cNvSpPr>
          <p:nvPr>
            <p:ph type="body" idx="1"/>
          </p:nvPr>
        </p:nvSpPr>
        <p:spPr/>
        <p:txBody>
          <a:bodyPr/>
          <a:lstStyle/>
          <a:p>
            <a:r>
              <a:rPr lang="en-US"/>
              <a:t>#6 	 </a:t>
            </a:r>
            <a:r>
              <a:rPr lang="en-US" i="1"/>
              <a:t>No one who can afford health 	    	 insurance is unemployed.</a:t>
            </a:r>
          </a:p>
          <a:p>
            <a:pPr>
              <a:buFontTx/>
              <a:buNone/>
            </a:pPr>
            <a:r>
              <a:rPr lang="en-US" i="1"/>
              <a:t>         All politicians can afford health 	       </a:t>
            </a:r>
          </a:p>
          <a:p>
            <a:pPr>
              <a:buFontTx/>
              <a:buNone/>
            </a:pPr>
            <a:r>
              <a:rPr lang="en-US" i="1"/>
              <a:t>         insurance.</a:t>
            </a:r>
          </a:p>
          <a:p>
            <a:pPr>
              <a:buFontTx/>
              <a:buNone/>
            </a:pPr>
            <a:r>
              <a:rPr lang="en-US" i="1"/>
              <a:t>	 	 Therefore, no politician is unemployed.</a:t>
            </a:r>
          </a:p>
          <a:p>
            <a:pPr>
              <a:buFontTx/>
              <a:buNone/>
            </a:pPr>
            <a:endParaRPr lang="en-US"/>
          </a:p>
          <a:p>
            <a:pPr>
              <a:buFontTx/>
              <a:buNone/>
            </a:pPr>
            <a:r>
              <a:rPr lang="en-US"/>
              <a:t>VALID OR INVALID?????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nSpc>
                <a:spcPct val="90000"/>
              </a:lnSpc>
            </a:pPr>
            <a:r>
              <a:rPr lang="en-US" dirty="0" smtClean="0"/>
              <a:t>16  </a:t>
            </a:r>
            <a:r>
              <a:rPr lang="en-US" i="1" dirty="0" smtClean="0"/>
              <a:t>Some professors wear glasses.</a:t>
            </a:r>
          </a:p>
          <a:p>
            <a:pPr>
              <a:lnSpc>
                <a:spcPct val="90000"/>
              </a:lnSpc>
              <a:buFontTx/>
              <a:buNone/>
            </a:pPr>
            <a:r>
              <a:rPr lang="en-US" dirty="0" smtClean="0"/>
              <a:t>            </a:t>
            </a:r>
            <a:r>
              <a:rPr lang="en-US" i="1" u="sng" dirty="0" smtClean="0"/>
              <a:t>Mr. Einstein wears glasses.</a:t>
            </a:r>
            <a:endParaRPr lang="en-US" dirty="0" smtClean="0"/>
          </a:p>
          <a:p>
            <a:pPr>
              <a:lnSpc>
                <a:spcPct val="90000"/>
              </a:lnSpc>
              <a:buFontTx/>
              <a:buNone/>
            </a:pPr>
            <a:r>
              <a:rPr lang="en-US" dirty="0" smtClean="0"/>
              <a:t>	      </a:t>
            </a:r>
            <a:r>
              <a:rPr lang="en-US" i="1" dirty="0" smtClean="0"/>
              <a:t>Therefore, Mr. Einstein is a professor.</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What is the next number in the sequence 6, 13, 20, 27,…</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This premise was succinctly reflected in the wise words of Benjamin Franklin (1706-90): </a:t>
            </a:r>
          </a:p>
          <a:p>
            <a:r>
              <a:rPr lang="en-US" dirty="0" smtClean="0"/>
              <a:t>Tell me and I forget, </a:t>
            </a:r>
            <a:br>
              <a:rPr lang="en-US" dirty="0" smtClean="0"/>
            </a:br>
            <a:r>
              <a:rPr lang="en-US" dirty="0" smtClean="0"/>
              <a:t>Teach me and I remember, </a:t>
            </a:r>
            <a:br>
              <a:rPr lang="en-US" dirty="0" smtClean="0"/>
            </a:br>
            <a:r>
              <a:rPr lang="en-US" dirty="0" smtClean="0"/>
              <a:t>Involve me and I learn.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There are 32 books on the top-shelf of the bookcase, and 12 on the lower shelf of the bookcase. There are no books anywhere else in my bookcase. Therefore, there are 44 books in the bookcase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Bergen is either in Norway or Sweden. If Bergen is in Norway, then Bergen is in Scandinavia. If Bergen is in Sweden, the Bergen is in Scandinavia. Therefore, Bergen is in Scandinavia.</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The members of the Williams family are Susan, Nathan and Alexander.</a:t>
            </a:r>
            <a:br>
              <a:rPr lang="en-US" dirty="0" smtClean="0"/>
            </a:br>
            <a:r>
              <a:rPr lang="en-US" dirty="0" smtClean="0"/>
              <a:t>Susan wears glasses.</a:t>
            </a:r>
            <a:br>
              <a:rPr lang="en-US" dirty="0" smtClean="0"/>
            </a:br>
            <a:r>
              <a:rPr lang="en-US" dirty="0" smtClean="0"/>
              <a:t>Nathan wears glasses.</a:t>
            </a:r>
            <a:br>
              <a:rPr lang="en-US" dirty="0" smtClean="0"/>
            </a:br>
            <a:r>
              <a:rPr lang="en-US" dirty="0" smtClean="0"/>
              <a:t>Alexander wears glasses.</a:t>
            </a:r>
            <a:br>
              <a:rPr lang="en-US" dirty="0" smtClean="0"/>
            </a:br>
            <a:r>
              <a:rPr lang="en-US" dirty="0" smtClean="0"/>
              <a:t>Therefore, </a:t>
            </a:r>
            <a:r>
              <a:rPr lang="en-US" i="1" dirty="0" smtClean="0"/>
              <a:t>all</a:t>
            </a:r>
            <a:r>
              <a:rPr lang="en-US" dirty="0" smtClean="0"/>
              <a:t> members of the Williams family wear glasses.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It has snowed in Massachusetts </a:t>
            </a:r>
            <a:r>
              <a:rPr lang="en-US" i="1" dirty="0" smtClean="0"/>
              <a:t>every</a:t>
            </a:r>
            <a:r>
              <a:rPr lang="en-US" dirty="0" smtClean="0"/>
              <a:t> December in recorded history.</a:t>
            </a:r>
            <a:br>
              <a:rPr lang="en-US" dirty="0" smtClean="0"/>
            </a:br>
            <a:r>
              <a:rPr lang="en-US" dirty="0" smtClean="0"/>
              <a:t>Therefore, it will snow in Massachusetts this coming December.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All odd numbers are integers.</a:t>
            </a:r>
            <a:br>
              <a:rPr lang="en-US" dirty="0" smtClean="0"/>
            </a:br>
            <a:r>
              <a:rPr lang="en-US" dirty="0" smtClean="0"/>
              <a:t>All even numbers are integers.</a:t>
            </a:r>
            <a:br>
              <a:rPr lang="en-US" dirty="0" smtClean="0"/>
            </a:br>
            <a:r>
              <a:rPr lang="en-US" dirty="0" smtClean="0"/>
              <a:t>Therefore, all odd numbers are even numbers.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 or Invalid?</a:t>
            </a:r>
            <a:endParaRPr lang="en-US" dirty="0"/>
          </a:p>
        </p:txBody>
      </p:sp>
      <p:sp>
        <p:nvSpPr>
          <p:cNvPr id="3" name="Content Placeholder 2"/>
          <p:cNvSpPr>
            <a:spLocks noGrp="1"/>
          </p:cNvSpPr>
          <p:nvPr>
            <p:ph idx="1"/>
          </p:nvPr>
        </p:nvSpPr>
        <p:spPr/>
        <p:txBody>
          <a:bodyPr/>
          <a:lstStyle/>
          <a:p>
            <a:pPr>
              <a:buNone/>
            </a:pPr>
            <a:r>
              <a:rPr lang="en-US" dirty="0" smtClean="0"/>
              <a:t>Mr. Smith owns only blue pants and brown pants.  Mr. Smith is wearing a pair of his pants today.  So, Mr. Smith is wearing either blue or brown pants today.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 or Invalid</a:t>
            </a:r>
            <a:endParaRPr lang="en-US" dirty="0"/>
          </a:p>
        </p:txBody>
      </p:sp>
      <p:sp>
        <p:nvSpPr>
          <p:cNvPr id="3" name="Content Placeholder 2"/>
          <p:cNvSpPr>
            <a:spLocks noGrp="1"/>
          </p:cNvSpPr>
          <p:nvPr>
            <p:ph idx="1"/>
          </p:nvPr>
        </p:nvSpPr>
        <p:spPr/>
        <p:txBody>
          <a:bodyPr/>
          <a:lstStyle/>
          <a:p>
            <a:pPr>
              <a:buNone/>
            </a:pPr>
            <a:r>
              <a:rPr lang="en-US" dirty="0" smtClean="0"/>
              <a:t>Major Premise: All cats are mammals.</a:t>
            </a:r>
            <a:br>
              <a:rPr lang="en-US" dirty="0" smtClean="0"/>
            </a:br>
            <a:r>
              <a:rPr lang="en-US" dirty="0" smtClean="0"/>
              <a:t>Minor Premise: Fluffy is a cat. </a:t>
            </a:r>
            <a:br>
              <a:rPr lang="en-US" dirty="0" smtClean="0"/>
            </a:br>
            <a:r>
              <a:rPr lang="en-US" dirty="0" smtClean="0"/>
              <a:t>Conclusion: Therefore Fluffy is a mammal.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 have observed a hundred cats</a:t>
            </a:r>
            <a:br>
              <a:rPr lang="en-US" dirty="0" smtClean="0"/>
            </a:br>
            <a:r>
              <a:rPr lang="en-US" dirty="0" smtClean="0"/>
              <a:t>Fifty of them purred when I rubbed their heads. </a:t>
            </a:r>
            <a:br>
              <a:rPr lang="en-US" dirty="0" smtClean="0"/>
            </a:br>
            <a:r>
              <a:rPr lang="en-US" dirty="0" smtClean="0"/>
              <a:t>Fluffy is a cat. Therefore, there is a 50 percent chance that Fluffy will purr if I rub his head. </a:t>
            </a:r>
            <a:br>
              <a:rPr lang="en-US" dirty="0" smtClean="0"/>
            </a:b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Inductive or Deductive?</a:t>
            </a:r>
            <a:endParaRPr lang="en-US" dirty="0"/>
          </a:p>
        </p:txBody>
      </p:sp>
      <p:sp>
        <p:nvSpPr>
          <p:cNvPr id="3" name="Content Placeholder 2"/>
          <p:cNvSpPr>
            <a:spLocks noGrp="1"/>
          </p:cNvSpPr>
          <p:nvPr>
            <p:ph idx="1"/>
          </p:nvPr>
        </p:nvSpPr>
        <p:spPr/>
        <p:txBody>
          <a:bodyPr/>
          <a:lstStyle/>
          <a:p>
            <a:pPr>
              <a:buNone/>
            </a:pPr>
            <a:r>
              <a:rPr lang="en-US" dirty="0" smtClean="0"/>
              <a:t>I've noticed previously that every time I kick a ball up, it comes back down, so I guess this next time when I kick it up, it will come back down, too.</a:t>
            </a:r>
            <a:br>
              <a:rPr lang="en-US" dirty="0" smtClean="0"/>
            </a:b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Inductive or Deductive?</a:t>
            </a:r>
            <a:endParaRPr lang="en-US" dirty="0"/>
          </a:p>
        </p:txBody>
      </p:sp>
      <p:sp>
        <p:nvSpPr>
          <p:cNvPr id="3" name="Content Placeholder 2"/>
          <p:cNvSpPr>
            <a:spLocks noGrp="1"/>
          </p:cNvSpPr>
          <p:nvPr>
            <p:ph idx="1"/>
          </p:nvPr>
        </p:nvSpPr>
        <p:spPr/>
        <p:txBody>
          <a:bodyPr/>
          <a:lstStyle/>
          <a:p>
            <a:r>
              <a:rPr lang="en-US" dirty="0" smtClean="0"/>
              <a:t>Newton's Law states that everything that goes up must come down. And so, if you kick the ball up, it must come down.</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 or Invalid</a:t>
            </a:r>
            <a:endParaRPr lang="en-US" dirty="0"/>
          </a:p>
        </p:txBody>
      </p:sp>
      <p:sp>
        <p:nvSpPr>
          <p:cNvPr id="3" name="Content Placeholder 2"/>
          <p:cNvSpPr>
            <a:spLocks noGrp="1"/>
          </p:cNvSpPr>
          <p:nvPr>
            <p:ph idx="1"/>
          </p:nvPr>
        </p:nvSpPr>
        <p:spPr/>
        <p:txBody>
          <a:bodyPr/>
          <a:lstStyle/>
          <a:p>
            <a:r>
              <a:rPr lang="en-US" dirty="0" smtClean="0"/>
              <a:t>If it is six pm, then the pizza shop is open. If the pizza shop is open, then Suzan will go buy a pizza. </a:t>
            </a:r>
            <a:br>
              <a:rPr lang="en-US" dirty="0" smtClean="0"/>
            </a:br>
            <a:r>
              <a:rPr lang="en-US" i="1" dirty="0" smtClean="0"/>
              <a:t>=&gt; If it is six pm, then Suzan will go buy a pizza.</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 or Invalid</a:t>
            </a:r>
            <a:endParaRPr lang="en-US" dirty="0"/>
          </a:p>
        </p:txBody>
      </p:sp>
      <p:sp>
        <p:nvSpPr>
          <p:cNvPr id="3" name="Content Placeholder 2"/>
          <p:cNvSpPr>
            <a:spLocks noGrp="1"/>
          </p:cNvSpPr>
          <p:nvPr>
            <p:ph idx="1"/>
          </p:nvPr>
        </p:nvSpPr>
        <p:spPr/>
        <p:txBody>
          <a:bodyPr/>
          <a:lstStyle/>
          <a:p>
            <a:r>
              <a:rPr lang="en-US" dirty="0" smtClean="0"/>
              <a:t>If it is Sunday, then it is free to park at a meter. If it is free to park at a meter, then </a:t>
            </a:r>
            <a:r>
              <a:rPr lang="en-US" dirty="0" err="1" smtClean="0"/>
              <a:t>Sheela</a:t>
            </a:r>
            <a:r>
              <a:rPr lang="en-US" dirty="0" smtClean="0"/>
              <a:t> will park at a meter. </a:t>
            </a:r>
            <a:br>
              <a:rPr lang="en-US" dirty="0" smtClean="0"/>
            </a:br>
            <a:r>
              <a:rPr lang="en-US" i="1" dirty="0" smtClean="0"/>
              <a:t>=&gt; If it is Sunday, then </a:t>
            </a:r>
            <a:r>
              <a:rPr lang="en-US" i="1" dirty="0" err="1" smtClean="0"/>
              <a:t>Sheela</a:t>
            </a:r>
            <a:r>
              <a:rPr lang="en-US" i="1" dirty="0" smtClean="0"/>
              <a:t> will park at a meter.</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 or Invalid</a:t>
            </a:r>
            <a:endParaRPr lang="en-US" dirty="0"/>
          </a:p>
        </p:txBody>
      </p:sp>
      <p:sp>
        <p:nvSpPr>
          <p:cNvPr id="3" name="Content Placeholder 2"/>
          <p:cNvSpPr>
            <a:spLocks noGrp="1"/>
          </p:cNvSpPr>
          <p:nvPr>
            <p:ph idx="1"/>
          </p:nvPr>
        </p:nvSpPr>
        <p:spPr/>
        <p:txBody>
          <a:bodyPr/>
          <a:lstStyle/>
          <a:p>
            <a:r>
              <a:rPr lang="en-US" dirty="0" smtClean="0"/>
              <a:t>If it is </a:t>
            </a:r>
            <a:r>
              <a:rPr lang="en-US" dirty="0" err="1" smtClean="0"/>
              <a:t>Polina's</a:t>
            </a:r>
            <a:r>
              <a:rPr lang="en-US" dirty="0" smtClean="0"/>
              <a:t> birthday, then she will buy a cheesecake. </a:t>
            </a:r>
          </a:p>
          <a:p>
            <a:r>
              <a:rPr lang="en-US" dirty="0" smtClean="0"/>
              <a:t>If </a:t>
            </a:r>
            <a:r>
              <a:rPr lang="en-US" dirty="0" err="1" smtClean="0"/>
              <a:t>Polina</a:t>
            </a:r>
            <a:r>
              <a:rPr lang="en-US" dirty="0" smtClean="0"/>
              <a:t> does not buy a cheesecake, then she will buy a strawberry cream pie. </a:t>
            </a:r>
          </a:p>
          <a:p>
            <a:r>
              <a:rPr lang="en-US" dirty="0" smtClean="0"/>
              <a:t>So, if it is </a:t>
            </a:r>
            <a:r>
              <a:rPr lang="en-US" dirty="0" err="1" smtClean="0"/>
              <a:t>Polina's</a:t>
            </a:r>
            <a:r>
              <a:rPr lang="en-US" dirty="0" smtClean="0"/>
              <a:t> birthday, she will buy a strawberry cream pie. </a:t>
            </a:r>
            <a:br>
              <a:rPr lang="en-US" dirty="0" smtClean="0"/>
            </a:b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 or Invalid</a:t>
            </a:r>
            <a:endParaRPr lang="en-US" dirty="0"/>
          </a:p>
        </p:txBody>
      </p:sp>
      <p:sp>
        <p:nvSpPr>
          <p:cNvPr id="3" name="Content Placeholder 2"/>
          <p:cNvSpPr>
            <a:spLocks noGrp="1"/>
          </p:cNvSpPr>
          <p:nvPr>
            <p:ph idx="1"/>
          </p:nvPr>
        </p:nvSpPr>
        <p:spPr/>
        <p:txBody>
          <a:bodyPr/>
          <a:lstStyle/>
          <a:p>
            <a:r>
              <a:rPr lang="en-US" dirty="0" smtClean="0"/>
              <a:t>If it is Saturday, then Sylvia has a lot of free time. If Sylvia has a lot of free time, then she will go shopping. </a:t>
            </a:r>
            <a:br>
              <a:rPr lang="en-US" dirty="0" smtClean="0"/>
            </a:br>
            <a:r>
              <a:rPr lang="en-US" i="1" dirty="0" smtClean="0"/>
              <a:t>=&gt; If it is Saturday, Then Sylvia will go shopping.</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difference?</a:t>
            </a:r>
            <a:endParaRPr lang="en-US" dirty="0"/>
          </a:p>
        </p:txBody>
      </p:sp>
      <p:sp>
        <p:nvSpPr>
          <p:cNvPr id="3" name="Content Placeholder 2"/>
          <p:cNvSpPr>
            <a:spLocks noGrp="1"/>
          </p:cNvSpPr>
          <p:nvPr>
            <p:ph idx="1"/>
          </p:nvPr>
        </p:nvSpPr>
        <p:spPr/>
        <p:txBody>
          <a:bodyPr>
            <a:normAutofit/>
          </a:bodyPr>
          <a:lstStyle/>
          <a:p>
            <a:pPr algn="ctr">
              <a:buNone/>
            </a:pPr>
            <a:r>
              <a:rPr lang="en-US" sz="8800" dirty="0" smtClean="0"/>
              <a:t>ICE DRIP</a:t>
            </a:r>
          </a:p>
          <a:p>
            <a:pPr>
              <a:buNone/>
            </a:pPr>
            <a:r>
              <a:rPr lang="en-US" dirty="0" smtClean="0"/>
              <a:t>Inductive Contains Examples</a:t>
            </a:r>
          </a:p>
          <a:p>
            <a:pPr>
              <a:buNone/>
            </a:pPr>
            <a:r>
              <a:rPr lang="en-US" dirty="0" smtClean="0"/>
              <a:t>Deductive Reasoning involves proof!</a:t>
            </a:r>
          </a:p>
          <a:p>
            <a:pPr>
              <a:buNone/>
            </a:pPr>
            <a:endParaRPr 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 or Invalid</a:t>
            </a:r>
            <a:endParaRPr lang="en-US" dirty="0"/>
          </a:p>
        </p:txBody>
      </p:sp>
      <p:sp>
        <p:nvSpPr>
          <p:cNvPr id="3" name="Content Placeholder 2"/>
          <p:cNvSpPr>
            <a:spLocks noGrp="1"/>
          </p:cNvSpPr>
          <p:nvPr>
            <p:ph idx="1"/>
          </p:nvPr>
        </p:nvSpPr>
        <p:spPr/>
        <p:txBody>
          <a:bodyPr/>
          <a:lstStyle/>
          <a:p>
            <a:r>
              <a:rPr lang="en-US" dirty="0" smtClean="0"/>
              <a:t>If it is Thanksgiving, Brian will buy a turkey. </a:t>
            </a:r>
          </a:p>
          <a:p>
            <a:r>
              <a:rPr lang="en-US" dirty="0" smtClean="0"/>
              <a:t>If it is not Thanksgiving, Brian will buy a steak.</a:t>
            </a:r>
          </a:p>
          <a:p>
            <a:r>
              <a:rPr lang="en-US" dirty="0" smtClean="0"/>
              <a:t>Therefore, If it is Thanksgiving, Brian will buy a steak.</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 or Invalid</a:t>
            </a:r>
            <a:endParaRPr lang="en-US" dirty="0"/>
          </a:p>
        </p:txBody>
      </p:sp>
      <p:sp>
        <p:nvSpPr>
          <p:cNvPr id="3" name="Content Placeholder 2"/>
          <p:cNvSpPr>
            <a:spLocks noGrp="1"/>
          </p:cNvSpPr>
          <p:nvPr>
            <p:ph idx="1"/>
          </p:nvPr>
        </p:nvSpPr>
        <p:spPr/>
        <p:txBody>
          <a:bodyPr/>
          <a:lstStyle/>
          <a:p>
            <a:r>
              <a:rPr lang="en-US" dirty="0" smtClean="0"/>
              <a:t/>
            </a:r>
            <a:br>
              <a:rPr lang="en-US" dirty="0" smtClean="0"/>
            </a:br>
            <a:r>
              <a:rPr lang="en-US" dirty="0" smtClean="0"/>
              <a:t>If it is Christmas, then Sylvia will buy her mom a present. </a:t>
            </a:r>
          </a:p>
          <a:p>
            <a:r>
              <a:rPr lang="en-US" dirty="0" smtClean="0"/>
              <a:t>If it is Christmas, then Sylvia will buy her brother a present. </a:t>
            </a:r>
          </a:p>
          <a:p>
            <a:r>
              <a:rPr lang="en-US" dirty="0" smtClean="0"/>
              <a:t>If Sylvia buys her mom a present, then she will buy her brother a present.</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Practice!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it is Halloween, </a:t>
            </a:r>
            <a:r>
              <a:rPr lang="en-US" dirty="0" err="1" smtClean="0"/>
              <a:t>Sheela</a:t>
            </a:r>
            <a:r>
              <a:rPr lang="en-US" dirty="0" smtClean="0"/>
              <a:t> will buy lots of candy. If </a:t>
            </a:r>
            <a:r>
              <a:rPr lang="en-US" dirty="0" err="1" smtClean="0"/>
              <a:t>Sheela</a:t>
            </a:r>
            <a:r>
              <a:rPr lang="en-US" dirty="0" smtClean="0"/>
              <a:t> buys lots of candy, Then she will eat all the candy. What follows?</a:t>
            </a:r>
            <a:br>
              <a:rPr lang="en-US" dirty="0" smtClean="0"/>
            </a:br>
            <a:r>
              <a:rPr lang="en-US" dirty="0" smtClean="0"/>
              <a:t/>
            </a:r>
            <a:br>
              <a:rPr lang="en-US" dirty="0" smtClean="0"/>
            </a:br>
            <a:r>
              <a:rPr lang="en-US" dirty="0" smtClean="0"/>
              <a:t>A.  If it is Halloween, </a:t>
            </a:r>
            <a:r>
              <a:rPr lang="en-US" dirty="0" err="1" smtClean="0"/>
              <a:t>Sheela</a:t>
            </a:r>
            <a:r>
              <a:rPr lang="en-US" dirty="0" smtClean="0"/>
              <a:t> will not buy lots of candy.</a:t>
            </a:r>
            <a:br>
              <a:rPr lang="en-US" dirty="0" smtClean="0"/>
            </a:br>
            <a:r>
              <a:rPr lang="en-US" dirty="0" smtClean="0"/>
              <a:t>B.  If it is Halloween, </a:t>
            </a:r>
            <a:r>
              <a:rPr lang="en-US" dirty="0" err="1" smtClean="0"/>
              <a:t>Sheela</a:t>
            </a:r>
            <a:r>
              <a:rPr lang="en-US" dirty="0" smtClean="0"/>
              <a:t> will eat all the candy.</a:t>
            </a:r>
            <a:br>
              <a:rPr lang="en-US" dirty="0" smtClean="0"/>
            </a:br>
            <a:r>
              <a:rPr lang="en-US" dirty="0" smtClean="0"/>
              <a:t>C.  If </a:t>
            </a:r>
            <a:r>
              <a:rPr lang="en-US" dirty="0" err="1" smtClean="0"/>
              <a:t>Sheela</a:t>
            </a:r>
            <a:r>
              <a:rPr lang="en-US" dirty="0" smtClean="0"/>
              <a:t> buys a lot of candy, Then it must be Halloween.</a:t>
            </a:r>
            <a:br>
              <a:rPr lang="en-US" dirty="0" smtClean="0"/>
            </a:br>
            <a:r>
              <a:rPr lang="en-US" dirty="0" smtClean="0"/>
              <a:t>D.  If </a:t>
            </a:r>
            <a:r>
              <a:rPr lang="en-US" dirty="0" err="1" smtClean="0"/>
              <a:t>Sheela</a:t>
            </a:r>
            <a:r>
              <a:rPr lang="en-US" dirty="0" smtClean="0"/>
              <a:t> eats a lot of candy, she must buy a lot of candy.</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idx="1"/>
          </p:nvPr>
        </p:nvSpPr>
        <p:spPr/>
        <p:txBody>
          <a:bodyPr/>
          <a:lstStyle/>
          <a:p>
            <a:pPr>
              <a:buNone/>
            </a:pPr>
            <a:r>
              <a:rPr lang="en-US" dirty="0" smtClean="0"/>
              <a:t>If it is 4th of July, There will be a parade. If there</a:t>
            </a:r>
          </a:p>
          <a:p>
            <a:pPr>
              <a:buNone/>
            </a:pPr>
            <a:r>
              <a:rPr lang="en-US" dirty="0" smtClean="0"/>
              <a:t>is a parade, </a:t>
            </a:r>
            <a:r>
              <a:rPr lang="en-US" dirty="0" err="1" smtClean="0"/>
              <a:t>Polina</a:t>
            </a:r>
            <a:r>
              <a:rPr lang="en-US" dirty="0" smtClean="0"/>
              <a:t> will go to the parade. If it is</a:t>
            </a:r>
          </a:p>
          <a:p>
            <a:pPr>
              <a:buNone/>
            </a:pPr>
            <a:r>
              <a:rPr lang="en-US" dirty="0" smtClean="0"/>
              <a:t>4th of July, </a:t>
            </a:r>
            <a:r>
              <a:rPr lang="en-US" dirty="0" err="1" smtClean="0"/>
              <a:t>Polina</a:t>
            </a:r>
            <a:r>
              <a:rPr lang="en-US" dirty="0" smtClean="0"/>
              <a:t> will go to the parade.</a:t>
            </a:r>
            <a:br>
              <a:rPr lang="en-US" dirty="0" smtClean="0"/>
            </a:br>
            <a:r>
              <a:rPr lang="en-US" dirty="0" smtClean="0"/>
              <a:t/>
            </a:r>
            <a:br>
              <a:rPr lang="en-US" dirty="0" smtClean="0"/>
            </a:br>
            <a:r>
              <a:rPr lang="en-US" dirty="0" smtClean="0"/>
              <a:t> A.  Valid</a:t>
            </a:r>
            <a:br>
              <a:rPr lang="en-US" dirty="0" smtClean="0"/>
            </a:br>
            <a:r>
              <a:rPr lang="en-US" dirty="0" smtClean="0"/>
              <a:t>  B. Invalid</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a:t>
            </a:r>
            <a:r>
              <a:rPr lang="en-US" dirty="0" err="1" smtClean="0"/>
              <a:t>Sheela's</a:t>
            </a:r>
            <a:r>
              <a:rPr lang="en-US" dirty="0" smtClean="0"/>
              <a:t> sister is sick, then she needs to see the doctor. What is the other hypothesis needed to allow us to conclude:    If </a:t>
            </a:r>
            <a:r>
              <a:rPr lang="en-US" dirty="0" err="1" smtClean="0"/>
              <a:t>Sheela's</a:t>
            </a:r>
            <a:r>
              <a:rPr lang="en-US" dirty="0" smtClean="0"/>
              <a:t> sister is sick, </a:t>
            </a:r>
            <a:r>
              <a:rPr lang="en-US" dirty="0" err="1" smtClean="0"/>
              <a:t>Sheela</a:t>
            </a:r>
            <a:r>
              <a:rPr lang="en-US" dirty="0" smtClean="0"/>
              <a:t> will drive her to the see the doctor. </a:t>
            </a:r>
            <a:br>
              <a:rPr lang="en-US" dirty="0" smtClean="0"/>
            </a:br>
            <a:r>
              <a:rPr lang="en-US" dirty="0" smtClean="0"/>
              <a:t/>
            </a:r>
            <a:br>
              <a:rPr lang="en-US" dirty="0" smtClean="0"/>
            </a:br>
            <a:r>
              <a:rPr lang="en-US" dirty="0" smtClean="0"/>
              <a:t>  </a:t>
            </a:r>
            <a:r>
              <a:rPr lang="en-US" dirty="0" smtClean="0"/>
              <a:t>A.  If </a:t>
            </a:r>
            <a:r>
              <a:rPr lang="en-US" dirty="0" err="1" smtClean="0"/>
              <a:t>Sheela</a:t>
            </a:r>
            <a:r>
              <a:rPr lang="en-US" dirty="0" smtClean="0"/>
              <a:t> is well, she will not be going to see the doctor.</a:t>
            </a:r>
            <a:br>
              <a:rPr lang="en-US" dirty="0" smtClean="0"/>
            </a:br>
            <a:r>
              <a:rPr lang="en-US" dirty="0" smtClean="0"/>
              <a:t>  </a:t>
            </a:r>
            <a:r>
              <a:rPr lang="en-US" dirty="0" smtClean="0"/>
              <a:t>B.  If </a:t>
            </a:r>
            <a:r>
              <a:rPr lang="en-US" dirty="0" err="1" smtClean="0"/>
              <a:t>Sheela</a:t>
            </a:r>
            <a:r>
              <a:rPr lang="en-US" dirty="0" smtClean="0"/>
              <a:t> is sick, she will go to see the doctor. </a:t>
            </a:r>
            <a:br>
              <a:rPr lang="en-US" dirty="0" smtClean="0"/>
            </a:br>
            <a:r>
              <a:rPr lang="en-US" dirty="0" smtClean="0"/>
              <a:t>  </a:t>
            </a:r>
            <a:r>
              <a:rPr lang="en-US" dirty="0" smtClean="0"/>
              <a:t>C.  If </a:t>
            </a:r>
            <a:r>
              <a:rPr lang="en-US" dirty="0" err="1" smtClean="0"/>
              <a:t>Sheela's</a:t>
            </a:r>
            <a:r>
              <a:rPr lang="en-US" dirty="0" smtClean="0"/>
              <a:t> sister needs to go see the doctor, </a:t>
            </a:r>
            <a:r>
              <a:rPr lang="en-US" dirty="0" err="1" smtClean="0"/>
              <a:t>Sheela</a:t>
            </a:r>
            <a:r>
              <a:rPr lang="en-US" dirty="0" smtClean="0"/>
              <a:t> will drive her to see the doctor.  </a:t>
            </a:r>
            <a:br>
              <a:rPr lang="en-US" dirty="0" smtClean="0"/>
            </a:br>
            <a:r>
              <a:rPr lang="en-US" dirty="0" smtClean="0"/>
              <a:t>  </a:t>
            </a:r>
            <a:r>
              <a:rPr lang="en-US" dirty="0" smtClean="0"/>
              <a:t>D.  If </a:t>
            </a:r>
            <a:r>
              <a:rPr lang="en-US" dirty="0" err="1" smtClean="0"/>
              <a:t>Sheela's</a:t>
            </a:r>
            <a:r>
              <a:rPr lang="en-US" dirty="0" smtClean="0"/>
              <a:t> sister is well, she will have dinner.</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normAutofit lnSpcReduction="10000"/>
          </a:bodyPr>
          <a:lstStyle/>
          <a:p>
            <a:r>
              <a:rPr lang="en-US" dirty="0" smtClean="0"/>
              <a:t>If </a:t>
            </a:r>
            <a:r>
              <a:rPr lang="en-US" dirty="0" err="1" smtClean="0"/>
              <a:t>Sheela</a:t>
            </a:r>
            <a:r>
              <a:rPr lang="en-US" dirty="0" smtClean="0"/>
              <a:t> studies, then she will do well on the test</a:t>
            </a:r>
          </a:p>
          <a:p>
            <a:r>
              <a:rPr lang="en-US" dirty="0" err="1" smtClean="0"/>
              <a:t>Sheela</a:t>
            </a:r>
            <a:r>
              <a:rPr lang="en-US" dirty="0" smtClean="0"/>
              <a:t> studied</a:t>
            </a:r>
          </a:p>
          <a:p>
            <a:r>
              <a:rPr lang="en-US" dirty="0" smtClean="0"/>
              <a:t>So she will do well on the test</a:t>
            </a:r>
          </a:p>
          <a:p>
            <a:endParaRPr lang="en-US" dirty="0"/>
          </a:p>
          <a:p>
            <a:endParaRPr lang="en-US" dirty="0" smtClean="0"/>
          </a:p>
          <a:p>
            <a:pPr marL="514350" indent="-514350">
              <a:buAutoNum type="alphaUcPeriod"/>
            </a:pPr>
            <a:r>
              <a:rPr lang="en-US" dirty="0" smtClean="0"/>
              <a:t>Valid</a:t>
            </a:r>
          </a:p>
          <a:p>
            <a:pPr marL="514350" indent="-514350">
              <a:buAutoNum type="alphaUcPeriod"/>
            </a:pPr>
            <a:r>
              <a:rPr lang="en-US" dirty="0" smtClean="0"/>
              <a:t>Invalid</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5</a:t>
            </a:r>
            <a:endParaRPr lang="en-US" dirty="0"/>
          </a:p>
        </p:txBody>
      </p:sp>
      <p:sp>
        <p:nvSpPr>
          <p:cNvPr id="3" name="Content Placeholder 2"/>
          <p:cNvSpPr>
            <a:spLocks noGrp="1"/>
          </p:cNvSpPr>
          <p:nvPr>
            <p:ph idx="1"/>
          </p:nvPr>
        </p:nvSpPr>
        <p:spPr/>
        <p:txBody>
          <a:bodyPr>
            <a:normAutofit/>
          </a:bodyPr>
          <a:lstStyle/>
          <a:p>
            <a:r>
              <a:rPr lang="en-US" dirty="0" smtClean="0"/>
              <a:t>If Jessica stays at home, then she'll cook dinner; If she cooks dinner, then she'll make spaghetti; So if Jessica stays at home, she will make spaghetti. </a:t>
            </a:r>
          </a:p>
          <a:p>
            <a:r>
              <a:rPr lang="en-US" dirty="0" smtClean="0"/>
              <a:t>A.   Valid</a:t>
            </a:r>
          </a:p>
          <a:p>
            <a:r>
              <a:rPr lang="en-US" dirty="0" smtClean="0"/>
              <a:t>B.  Invalid</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6</a:t>
            </a:r>
            <a:endParaRPr lang="en-US" dirty="0"/>
          </a:p>
        </p:txBody>
      </p:sp>
      <p:sp>
        <p:nvSpPr>
          <p:cNvPr id="3" name="Content Placeholder 2"/>
          <p:cNvSpPr>
            <a:spLocks noGrp="1"/>
          </p:cNvSpPr>
          <p:nvPr>
            <p:ph idx="1"/>
          </p:nvPr>
        </p:nvSpPr>
        <p:spPr/>
        <p:txBody>
          <a:bodyPr>
            <a:normAutofit/>
          </a:bodyPr>
          <a:lstStyle/>
          <a:p>
            <a:pPr>
              <a:buNone/>
            </a:pPr>
            <a:r>
              <a:rPr lang="en-US" dirty="0" smtClean="0"/>
              <a:t>If it rains, Susan will be staying home; If Susan is not staying home, then it did not rain. </a:t>
            </a:r>
          </a:p>
          <a:p>
            <a:pPr marL="514350" indent="-514350">
              <a:buAutoNum type="alphaUcPeriod"/>
            </a:pPr>
            <a:r>
              <a:rPr lang="en-US" dirty="0" smtClean="0"/>
              <a:t>Valid</a:t>
            </a:r>
          </a:p>
          <a:p>
            <a:pPr marL="514350" indent="-514350">
              <a:buAutoNum type="alphaUcPeriod"/>
            </a:pPr>
            <a:r>
              <a:rPr lang="en-US" dirty="0" smtClean="0"/>
              <a:t>Invalid</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t>
            </a:r>
            <a:r>
              <a:rPr lang="en-US" dirty="0" smtClean="0"/>
              <a:t>7</a:t>
            </a:r>
            <a:endParaRPr lang="en-US" dirty="0"/>
          </a:p>
        </p:txBody>
      </p:sp>
      <p:sp>
        <p:nvSpPr>
          <p:cNvPr id="3" name="Content Placeholder 2"/>
          <p:cNvSpPr>
            <a:spLocks noGrp="1"/>
          </p:cNvSpPr>
          <p:nvPr>
            <p:ph idx="1"/>
          </p:nvPr>
        </p:nvSpPr>
        <p:spPr/>
        <p:txBody>
          <a:bodyPr>
            <a:normAutofit/>
          </a:bodyPr>
          <a:lstStyle/>
          <a:p>
            <a:pPr>
              <a:buNone/>
            </a:pPr>
            <a:r>
              <a:rPr lang="en-US" dirty="0" smtClean="0"/>
              <a:t>If Brian does well on the job interview, then he'll get the job; He didn't get the job; So, he didn't do well on the job interview.</a:t>
            </a:r>
          </a:p>
          <a:p>
            <a:pPr marL="514350" indent="-514350">
              <a:buAutoNum type="alphaUcPeriod"/>
            </a:pPr>
            <a:r>
              <a:rPr lang="en-US" dirty="0" smtClean="0"/>
              <a:t>Valid</a:t>
            </a:r>
          </a:p>
          <a:p>
            <a:pPr marL="514350" indent="-514350">
              <a:buAutoNum type="alphaUcPeriod"/>
            </a:pPr>
            <a:r>
              <a:rPr lang="en-US" dirty="0" smtClean="0"/>
              <a:t>Invalid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smtClean="0"/>
              <a:t>Difference between True/False and Valid/Invalid!</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t>
            </a:r>
            <a:r>
              <a:rPr lang="en-US" dirty="0" smtClean="0"/>
              <a:t>8</a:t>
            </a:r>
            <a:endParaRPr lang="en-US" dirty="0"/>
          </a:p>
        </p:txBody>
      </p:sp>
      <p:sp>
        <p:nvSpPr>
          <p:cNvPr id="3" name="Content Placeholder 2"/>
          <p:cNvSpPr>
            <a:spLocks noGrp="1"/>
          </p:cNvSpPr>
          <p:nvPr>
            <p:ph idx="1"/>
          </p:nvPr>
        </p:nvSpPr>
        <p:spPr/>
        <p:txBody>
          <a:bodyPr/>
          <a:lstStyle/>
          <a:p>
            <a:pPr>
              <a:buNone/>
            </a:pPr>
            <a:r>
              <a:rPr lang="en-US" dirty="0" smtClean="0"/>
              <a:t>State a valid conclusion:</a:t>
            </a:r>
          </a:p>
          <a:p>
            <a:pPr>
              <a:buNone/>
            </a:pPr>
            <a:r>
              <a:rPr lang="en-US" dirty="0" smtClean="0"/>
              <a:t>If two figures are congruent, then their areas are equal.</a:t>
            </a:r>
            <a:br>
              <a:rPr lang="en-US" dirty="0" smtClean="0"/>
            </a:br>
            <a:r>
              <a:rPr lang="en-US" dirty="0" smtClean="0"/>
              <a:t>The area of ABCD equals the area of WXYZ</a:t>
            </a:r>
          </a:p>
          <a:p>
            <a:pPr>
              <a:buNone/>
            </a:pP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t>
            </a:r>
            <a:r>
              <a:rPr lang="en-US" dirty="0" smtClean="0"/>
              <a:t>9</a:t>
            </a:r>
            <a:endParaRPr lang="en-US" dirty="0"/>
          </a:p>
        </p:txBody>
      </p:sp>
      <p:sp>
        <p:nvSpPr>
          <p:cNvPr id="3" name="Content Placeholder 2"/>
          <p:cNvSpPr>
            <a:spLocks noGrp="1"/>
          </p:cNvSpPr>
          <p:nvPr>
            <p:ph idx="1"/>
          </p:nvPr>
        </p:nvSpPr>
        <p:spPr/>
        <p:txBody>
          <a:bodyPr/>
          <a:lstStyle/>
          <a:p>
            <a:pPr>
              <a:buNone/>
            </a:pPr>
            <a:r>
              <a:rPr lang="en-US" dirty="0" smtClean="0"/>
              <a:t>State a valid conclusion:</a:t>
            </a:r>
          </a:p>
          <a:p>
            <a:pPr>
              <a:buNone/>
            </a:pPr>
            <a:r>
              <a:rPr lang="en-US" dirty="0" smtClean="0"/>
              <a:t>If the measures of two angles have a sum of 90 degrees, then the angles are complementary.</a:t>
            </a:r>
            <a:br>
              <a:rPr lang="en-US" dirty="0" smtClean="0"/>
            </a:br>
            <a:r>
              <a:rPr lang="en-US" dirty="0" smtClean="0"/>
              <a:t>m∠1+ m∠2 = 90</a:t>
            </a:r>
          </a:p>
          <a:p>
            <a:pPr>
              <a:buNone/>
            </a:pP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10</a:t>
            </a:r>
            <a:endParaRPr lang="en-US" dirty="0"/>
          </a:p>
        </p:txBody>
      </p:sp>
      <p:sp>
        <p:nvSpPr>
          <p:cNvPr id="3" name="Content Placeholder 2"/>
          <p:cNvSpPr>
            <a:spLocks noGrp="1"/>
          </p:cNvSpPr>
          <p:nvPr>
            <p:ph idx="1"/>
          </p:nvPr>
        </p:nvSpPr>
        <p:spPr/>
        <p:txBody>
          <a:bodyPr/>
          <a:lstStyle/>
          <a:p>
            <a:pPr>
              <a:buNone/>
            </a:pPr>
            <a:r>
              <a:rPr lang="en-US" dirty="0" smtClean="0"/>
              <a:t>State a valid conclusion:</a:t>
            </a:r>
          </a:p>
          <a:p>
            <a:r>
              <a:rPr lang="en-US" dirty="0" smtClean="0"/>
              <a:t>If two lines are parallel, then they do not intersect.</a:t>
            </a:r>
          </a:p>
          <a:p>
            <a:r>
              <a:rPr lang="en-US" dirty="0" smtClean="0"/>
              <a:t> Line a is parallel to line b.</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11</a:t>
            </a:r>
            <a:endParaRPr lang="en-US" dirty="0"/>
          </a:p>
        </p:txBody>
      </p:sp>
      <p:sp>
        <p:nvSpPr>
          <p:cNvPr id="3" name="Content Placeholder 2"/>
          <p:cNvSpPr>
            <a:spLocks noGrp="1"/>
          </p:cNvSpPr>
          <p:nvPr>
            <p:ph idx="1"/>
          </p:nvPr>
        </p:nvSpPr>
        <p:spPr/>
        <p:txBody>
          <a:bodyPr>
            <a:normAutofit/>
          </a:bodyPr>
          <a:lstStyle/>
          <a:p>
            <a:pPr>
              <a:buNone/>
            </a:pPr>
            <a:r>
              <a:rPr lang="en-US" dirty="0" smtClean="0"/>
              <a:t>State a valid conclusion:</a:t>
            </a:r>
          </a:p>
          <a:p>
            <a:pPr>
              <a:buNone/>
            </a:pPr>
            <a:r>
              <a:rPr lang="en-US" dirty="0" smtClean="0"/>
              <a:t>If three points lie on the same line, then they are collinear.</a:t>
            </a:r>
          </a:p>
          <a:p>
            <a:pPr>
              <a:buNone/>
            </a:pPr>
            <a:r>
              <a:rPr lang="en-US" dirty="0" smtClean="0"/>
              <a:t>Points A, B, and C lie on line l.</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If a child puts his or her hand into a bag of candy and withdraws three pieces, all of which are red, he or she may conclude that all the candy is red.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buNone/>
            </a:pPr>
            <a:r>
              <a:rPr lang="en-US" dirty="0" smtClean="0"/>
              <a:t>1. Which of the following claims would be best expressed by </a:t>
            </a:r>
            <a:r>
              <a:rPr lang="en-US" b="1" dirty="0" smtClean="0"/>
              <a:t>inductive reasoning</a:t>
            </a:r>
            <a:r>
              <a:rPr lang="en-US" dirty="0" smtClean="0"/>
              <a:t>?</a:t>
            </a:r>
          </a:p>
          <a:p>
            <a:r>
              <a:rPr lang="en-US" dirty="0" smtClean="0">
                <a:hlinkClick r:id="rId2"/>
              </a:rPr>
              <a:t>Your first quiz grade usually indicates how you will do in the course.</a:t>
            </a:r>
            <a:r>
              <a:rPr lang="en-US" dirty="0" smtClean="0"/>
              <a:t> </a:t>
            </a:r>
          </a:p>
          <a:p>
            <a:r>
              <a:rPr lang="en-US" dirty="0" smtClean="0">
                <a:hlinkClick r:id="rId3"/>
              </a:rPr>
              <a:t>The final exam accounts for 30% of the course grade.</a:t>
            </a:r>
            <a:r>
              <a:rPr lang="en-US" dirty="0" smtClean="0"/>
              <a:t> </a:t>
            </a:r>
          </a:p>
          <a:p>
            <a:r>
              <a:rPr lang="en-US" dirty="0" smtClean="0">
                <a:hlinkClick r:id="rId4"/>
              </a:rPr>
              <a:t>Late papers will not be accepted.</a:t>
            </a:r>
            <a:r>
              <a:rPr lang="en-US" dirty="0" smtClean="0"/>
              <a:t> </a:t>
            </a:r>
          </a:p>
          <a:p>
            <a:r>
              <a:rPr lang="en-US" i="1" dirty="0" smtClean="0">
                <a:hlinkClick r:id="rId5"/>
              </a:rPr>
              <a:t>Gravity's Rainbow</a:t>
            </a:r>
            <a:r>
              <a:rPr lang="en-US" dirty="0" smtClean="0">
                <a:hlinkClick r:id="rId5"/>
              </a:rPr>
              <a:t> is required reading in your course.</a:t>
            </a:r>
            <a:r>
              <a:rPr lang="en-US" dirty="0" smtClean="0"/>
              <a:t>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buNone/>
            </a:pPr>
            <a:r>
              <a:rPr lang="en-US" dirty="0" smtClean="0"/>
              <a:t>2. Which of the following claims would be best expressed by </a:t>
            </a:r>
            <a:r>
              <a:rPr lang="en-US" b="1" dirty="0" smtClean="0"/>
              <a:t>deductive reasoning</a:t>
            </a:r>
            <a:r>
              <a:rPr lang="en-US" dirty="0" smtClean="0"/>
              <a:t>?</a:t>
            </a:r>
          </a:p>
          <a:p>
            <a:r>
              <a:rPr lang="en-US" dirty="0" smtClean="0">
                <a:hlinkClick r:id="rId2"/>
              </a:rPr>
              <a:t>California's population growth rate slowed last year.</a:t>
            </a:r>
            <a:endParaRPr lang="en-US" dirty="0" smtClean="0"/>
          </a:p>
          <a:p>
            <a:r>
              <a:rPr lang="en-US" dirty="0" smtClean="0">
                <a:hlinkClick r:id="rId3"/>
              </a:rPr>
              <a:t>California residents appreciate their good weather.</a:t>
            </a:r>
            <a:endParaRPr lang="en-US" dirty="0" smtClean="0"/>
          </a:p>
          <a:p>
            <a:r>
              <a:rPr lang="en-US" dirty="0" smtClean="0">
                <a:hlinkClick r:id="rId4"/>
              </a:rPr>
              <a:t>California residents are residents of the United States.</a:t>
            </a:r>
            <a:endParaRPr lang="en-US" dirty="0" smtClean="0"/>
          </a:p>
          <a:p>
            <a:r>
              <a:rPr lang="en-US" dirty="0" smtClean="0">
                <a:hlinkClick r:id="rId5"/>
              </a:rPr>
              <a:t>More cars are registered in California than in any other state.</a:t>
            </a: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pPr>
              <a:buNone/>
            </a:pPr>
            <a:r>
              <a:rPr lang="en-US" dirty="0" smtClean="0"/>
              <a:t>3. Which of the following arguments would lead to a deductive conclusion?</a:t>
            </a:r>
          </a:p>
          <a:p>
            <a:r>
              <a:rPr lang="en-US" dirty="0" smtClean="0">
                <a:hlinkClick r:id="rId2"/>
              </a:rPr>
              <a:t>There was a mild winter this year, and previously whenever there's been a mild winter the cherry crop suffers.</a:t>
            </a:r>
            <a:r>
              <a:rPr lang="en-US" dirty="0" smtClean="0"/>
              <a:t> </a:t>
            </a:r>
          </a:p>
          <a:p>
            <a:r>
              <a:rPr lang="en-US" dirty="0" smtClean="0">
                <a:hlinkClick r:id="rId3"/>
              </a:rPr>
              <a:t>The cherry crop needs at least a week of freezing temperatures for best results, and this winter the temperature stayed several </a:t>
            </a:r>
            <a:r>
              <a:rPr lang="en-US" dirty="0" err="1" smtClean="0">
                <a:hlinkClick r:id="rId3"/>
              </a:rPr>
              <a:t>degress</a:t>
            </a:r>
            <a:r>
              <a:rPr lang="en-US" dirty="0" smtClean="0">
                <a:hlinkClick r:id="rId3"/>
              </a:rPr>
              <a:t> above freezing.</a:t>
            </a:r>
            <a:r>
              <a:rPr lang="en-US" dirty="0" smtClean="0"/>
              <a:t> </a:t>
            </a:r>
          </a:p>
          <a:p>
            <a:r>
              <a:rPr lang="en-US" dirty="0" smtClean="0">
                <a:hlinkClick r:id="rId4"/>
              </a:rPr>
              <a:t>Primo noticed that whenever the skiing was good in the winter, the cherry crop was profitable, and this year the skiing was good.</a:t>
            </a:r>
            <a:r>
              <a:rPr lang="en-US" dirty="0" smtClean="0"/>
              <a:t> </a:t>
            </a:r>
          </a:p>
          <a:p>
            <a:r>
              <a:rPr lang="en-US" dirty="0" smtClean="0">
                <a:hlinkClick r:id="rId5"/>
              </a:rPr>
              <a:t>Not since 1972 have I seen a good cherry crop after a mild winter, and this winter has been mild.</a:t>
            </a:r>
            <a:r>
              <a:rPr lang="en-US" dirty="0" smtClean="0"/>
              <a:t>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1">
              <a:buFontTx/>
              <a:buNone/>
            </a:pPr>
            <a:r>
              <a:rPr lang="en-US" sz="4400" i="1" dirty="0" smtClean="0"/>
              <a:t>All men are mortal.</a:t>
            </a:r>
            <a:r>
              <a:rPr lang="en-US" sz="4400" dirty="0" smtClean="0"/>
              <a:t> (major premise)</a:t>
            </a:r>
          </a:p>
          <a:p>
            <a:pPr lvl="1">
              <a:buFontTx/>
              <a:buNone/>
            </a:pPr>
            <a:r>
              <a:rPr lang="en-US" sz="4400" i="1" u="sng" dirty="0" smtClean="0"/>
              <a:t>Socrates is a man.</a:t>
            </a:r>
            <a:r>
              <a:rPr lang="en-US" sz="4400" dirty="0" smtClean="0"/>
              <a:t> (minor premise)</a:t>
            </a:r>
          </a:p>
          <a:p>
            <a:pPr lvl="1">
              <a:buFontTx/>
              <a:buNone/>
            </a:pPr>
            <a:r>
              <a:rPr lang="en-US" sz="4400" i="1" dirty="0" smtClean="0"/>
              <a:t>Therefore, Socrates is mortal. </a:t>
            </a:r>
            <a:r>
              <a:rPr lang="en-US" sz="4400" dirty="0" smtClean="0"/>
              <a:t>(conclusion)</a:t>
            </a:r>
            <a:r>
              <a:rPr lang="en-US" sz="4400" i="1" dirty="0" smtClean="0"/>
              <a:t>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1143</Words>
  <Application>Microsoft Office PowerPoint</Application>
  <PresentationFormat>On-screen Show (4:3)</PresentationFormat>
  <Paragraphs>125</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Deductive vs. Inductive</vt:lpstr>
      <vt:lpstr>Slide 2</vt:lpstr>
      <vt:lpstr>What’s the difference?</vt:lpstr>
      <vt:lpstr>Slide 4</vt:lpstr>
      <vt:lpstr>Slide 5</vt:lpstr>
      <vt:lpstr>Slide 6</vt:lpstr>
      <vt:lpstr>Slide 7</vt:lpstr>
      <vt:lpstr>Slide 8</vt:lpstr>
      <vt:lpstr>Slide 9</vt:lpstr>
      <vt:lpstr>Slide 10</vt:lpstr>
      <vt:lpstr>Valid or Invalid???</vt:lpstr>
      <vt:lpstr>Examples</vt:lpstr>
      <vt:lpstr>Slide 13</vt:lpstr>
      <vt:lpstr>Slide 14</vt:lpstr>
      <vt:lpstr>Slide 15</vt:lpstr>
      <vt:lpstr>Slide 16</vt:lpstr>
      <vt:lpstr>Slide 17</vt:lpstr>
      <vt:lpstr>Slide 18</vt:lpstr>
      <vt:lpstr>Slide 19</vt:lpstr>
      <vt:lpstr>Slide 20</vt:lpstr>
      <vt:lpstr>Valid or Invalid?</vt:lpstr>
      <vt:lpstr>Valid or Invalid</vt:lpstr>
      <vt:lpstr>Slide 23</vt:lpstr>
      <vt:lpstr>Inductive or Deductive?</vt:lpstr>
      <vt:lpstr>Inductive or Deductive?</vt:lpstr>
      <vt:lpstr>Valid or Invalid</vt:lpstr>
      <vt:lpstr>Valid or Invalid</vt:lpstr>
      <vt:lpstr>Valid or Invalid</vt:lpstr>
      <vt:lpstr>Valid or Invalid</vt:lpstr>
      <vt:lpstr>Valid or Invalid</vt:lpstr>
      <vt:lpstr>Valid or Invalid</vt:lpstr>
      <vt:lpstr>Let’s Practice!</vt:lpstr>
      <vt:lpstr>Question 1</vt:lpstr>
      <vt:lpstr>Question 2</vt:lpstr>
      <vt:lpstr>Question 3</vt:lpstr>
      <vt:lpstr>Question 4</vt:lpstr>
      <vt:lpstr>Question 5</vt:lpstr>
      <vt:lpstr>Question 6</vt:lpstr>
      <vt:lpstr>Question 7</vt:lpstr>
      <vt:lpstr>Question 8</vt:lpstr>
      <vt:lpstr>Question 9</vt:lpstr>
      <vt:lpstr>Question 10</vt:lpstr>
      <vt:lpstr>Question 11</vt:lpstr>
    </vt:vector>
  </TitlesOfParts>
  <Company>Cabot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beasoa</dc:creator>
  <cp:lastModifiedBy>beasoa</cp:lastModifiedBy>
  <cp:revision>8</cp:revision>
  <dcterms:created xsi:type="dcterms:W3CDTF">2011-09-15T12:55:45Z</dcterms:created>
  <dcterms:modified xsi:type="dcterms:W3CDTF">2011-09-16T17:41:56Z</dcterms:modified>
</cp:coreProperties>
</file>